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0" r:id="rId2"/>
  </p:sldMasterIdLst>
  <p:notesMasterIdLst>
    <p:notesMasterId r:id="rId13"/>
  </p:notesMasterIdLst>
  <p:handoutMasterIdLst>
    <p:handoutMasterId r:id="rId14"/>
  </p:handoutMasterIdLst>
  <p:sldIdLst>
    <p:sldId id="308" r:id="rId3"/>
    <p:sldId id="298" r:id="rId4"/>
    <p:sldId id="299" r:id="rId5"/>
    <p:sldId id="309" r:id="rId6"/>
    <p:sldId id="294" r:id="rId7"/>
    <p:sldId id="283" r:id="rId8"/>
    <p:sldId id="304" r:id="rId9"/>
    <p:sldId id="301" r:id="rId10"/>
    <p:sldId id="284" r:id="rId11"/>
    <p:sldId id="302" r:id="rId12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A5160C-61C3-4020-8D90-291DEC325C14}" v="3" dt="2020-09-08T08:22:04.967"/>
    <p1510:client id="{5BF4F9D6-499F-7EA5-CDF4-0E3730E72122}" v="31" dt="2020-09-07T11:35:36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3977" autoAdjust="0"/>
  </p:normalViewPr>
  <p:slideViewPr>
    <p:cSldViewPr>
      <p:cViewPr varScale="1">
        <p:scale>
          <a:sx n="128" d="100"/>
          <a:sy n="128" d="100"/>
        </p:scale>
        <p:origin x="174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9472DD5C-B6A9-4714-908F-0B8F74738B98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7C1C90DE-A98B-4173-B17E-434F189FC4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3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193366E8-8A22-4400-BBA2-8D322280A6E8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3792D2CF-A01B-4515-8B40-3DC3425826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54A63-0ACF-4A85-B9AB-CBA2D94DAEF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393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53F6-8B5A-4C11-9EDD-1618420EE99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6335-FADE-439F-AFFF-E4F84457A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33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65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51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53F6-8B5A-4C11-9EDD-1618420EE99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6335-FADE-439F-AFFF-E4F84457A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55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61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2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644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1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26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D0AA-A564-40E6-BDF9-FE3371FD07B4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2430-FB11-4C87-BF1D-6F488A17F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49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0D0AA-A564-40E6-BDF9-FE3371FD07B4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D2430-FB11-4C87-BF1D-6F488A17F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404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hyperlink" Target="http://www.waddesdonschool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41A0-0014-494E-B61D-4CFDDEB00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162843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GB" sz="6000" b="1" dirty="0"/>
              <a:t>Year 7</a:t>
            </a:r>
            <a:br>
              <a:rPr lang="en-GB" sz="6000" b="1" dirty="0"/>
            </a:br>
            <a:r>
              <a:rPr lang="en-GB" sz="6000" b="1" dirty="0"/>
              <a:t> Successful Learning Evening 2020</a:t>
            </a:r>
            <a:endParaRPr lang="en-GB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C389F-93C9-48DB-B8FF-A778257FE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 dirty="0"/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pPr algn="ctr"/>
            <a:r>
              <a:rPr lang="en-GB">
                <a:cs typeface="Calibri" panose="020F0502020204030204"/>
              </a:rPr>
              <a:t>Wednesday 9th September 2020</a:t>
            </a:r>
          </a:p>
          <a:p>
            <a:pPr algn="ctr"/>
            <a:r>
              <a:rPr lang="en-GB">
                <a:cs typeface="Calibri" panose="020F0502020204030204"/>
              </a:rPr>
              <a:t>Online</a:t>
            </a:r>
            <a:endParaRPr lang="en-GB" dirty="0">
              <a:cs typeface="Calibri" panose="020F0502020204030204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25"/>
    </mc:Choice>
    <mc:Fallback xmlns="">
      <p:transition spd="slow" advTm="34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Inset day – 23rd September</a:t>
            </a:r>
          </a:p>
          <a:p>
            <a:r>
              <a:rPr lang="en-GB" sz="3600" dirty="0"/>
              <a:t>Green Park activity day – 5</a:t>
            </a:r>
            <a:r>
              <a:rPr lang="en-GB" sz="3600" baseline="30000" dirty="0"/>
              <a:t>th</a:t>
            </a:r>
            <a:r>
              <a:rPr lang="en-GB" sz="3600" dirty="0"/>
              <a:t> to 9</a:t>
            </a:r>
            <a:r>
              <a:rPr lang="en-GB" sz="3600" baseline="30000" dirty="0"/>
              <a:t>th</a:t>
            </a:r>
            <a:r>
              <a:rPr lang="en-GB" sz="3600" dirty="0"/>
              <a:t> October</a:t>
            </a:r>
          </a:p>
          <a:p>
            <a:r>
              <a:rPr lang="en-GB" sz="3600" dirty="0"/>
              <a:t>Report 1 issued – 10</a:t>
            </a:r>
            <a:r>
              <a:rPr lang="en-GB" sz="3600" baseline="30000" dirty="0"/>
              <a:t>th</a:t>
            </a:r>
            <a:r>
              <a:rPr lang="en-GB" sz="3600" dirty="0"/>
              <a:t> November</a:t>
            </a:r>
          </a:p>
          <a:p>
            <a:r>
              <a:rPr lang="en-GB" sz="3600" dirty="0"/>
              <a:t>Parents Consultation Evenings – 11</a:t>
            </a:r>
            <a:r>
              <a:rPr lang="en-GB" sz="3600" baseline="30000" dirty="0"/>
              <a:t>th</a:t>
            </a:r>
            <a:r>
              <a:rPr lang="en-GB" sz="3600" dirty="0"/>
              <a:t> November, 22nd April </a:t>
            </a:r>
          </a:p>
          <a:p>
            <a:r>
              <a:rPr lang="en-GB" sz="3600" dirty="0"/>
              <a:t>Christmas carol service – 15</a:t>
            </a:r>
            <a:r>
              <a:rPr lang="en-GB" sz="3600" baseline="30000" dirty="0"/>
              <a:t>th</a:t>
            </a:r>
            <a:r>
              <a:rPr lang="en-GB" sz="3600" dirty="0"/>
              <a:t> December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31"/>
    </mc:Choice>
    <mc:Fallback xmlns="">
      <p:transition spd="slow" advTm="11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Waddesdon</a:t>
            </a:r>
            <a:r>
              <a:rPr lang="en-GB" dirty="0"/>
              <a:t>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04864"/>
            <a:ext cx="7886700" cy="4351338"/>
          </a:xfrm>
        </p:spPr>
        <p:txBody>
          <a:bodyPr/>
          <a:lstStyle/>
          <a:p>
            <a:r>
              <a:rPr lang="en-GB" dirty="0"/>
              <a:t>Dignity and respect (core values)</a:t>
            </a:r>
          </a:p>
          <a:p>
            <a:endParaRPr lang="en-GB" dirty="0"/>
          </a:p>
        </p:txBody>
      </p:sp>
      <p:pic>
        <p:nvPicPr>
          <p:cNvPr id="1026" name="Picture 2" descr="Image result for dignity and resp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996952"/>
            <a:ext cx="5611414" cy="319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48"/>
    </mc:Choice>
    <mc:Fallback xmlns="">
      <p:transition spd="slow" advTm="37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GB" dirty="0"/>
              <a:t>Head of Year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90689"/>
            <a:ext cx="7886700" cy="4351338"/>
          </a:xfrm>
        </p:spPr>
        <p:txBody>
          <a:bodyPr>
            <a:normAutofit/>
          </a:bodyPr>
          <a:lstStyle/>
          <a:p>
            <a:r>
              <a:rPr lang="en-GB" dirty="0"/>
              <a:t>To enable students to flourish so that they live a full and rich life</a:t>
            </a:r>
          </a:p>
          <a:p>
            <a:r>
              <a:rPr lang="en-GB" dirty="0">
                <a:solidFill>
                  <a:srgbClr val="FF0000"/>
                </a:solidFill>
              </a:rPr>
              <a:t>“I have come in order that you might have life—</a:t>
            </a:r>
            <a:r>
              <a:rPr lang="en-GB" b="1" dirty="0">
                <a:solidFill>
                  <a:srgbClr val="FF0000"/>
                </a:solidFill>
              </a:rPr>
              <a:t>life in all its fullness</a:t>
            </a:r>
            <a:r>
              <a:rPr lang="en-GB" dirty="0">
                <a:solidFill>
                  <a:srgbClr val="FF0000"/>
                </a:solidFill>
              </a:rPr>
              <a:t>” John 10:10</a:t>
            </a:r>
          </a:p>
          <a:p>
            <a:r>
              <a:rPr lang="en-GB" dirty="0"/>
              <a:t>Safety, health, academic and social well-being, including mental health</a:t>
            </a:r>
          </a:p>
          <a:p>
            <a:r>
              <a:rPr lang="en-GB" dirty="0"/>
              <a:t>To promote positive relationships and feeling safe</a:t>
            </a:r>
          </a:p>
          <a:p>
            <a:r>
              <a:rPr lang="en-GB" dirty="0"/>
              <a:t> Helping students to make good choices</a:t>
            </a:r>
          </a:p>
          <a:p>
            <a:r>
              <a:rPr lang="en-GB" dirty="0"/>
              <a:t>Myself and Form Tutors – here to help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39"/>
    </mc:Choice>
    <mc:Fallback xmlns="">
      <p:transition spd="slow" advTm="7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AEE33-4ECB-44FA-8F54-63A97B80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 of Year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A292C-5DF8-4E84-9154-E78DBBAF7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Overseeing the Year 7 curriculum</a:t>
            </a:r>
          </a:p>
          <a:p>
            <a:r>
              <a:rPr lang="en-GB" dirty="0"/>
              <a:t>SMHW</a:t>
            </a:r>
          </a:p>
          <a:p>
            <a:r>
              <a:rPr lang="en-GB" dirty="0"/>
              <a:t>Monitoring behaviour</a:t>
            </a:r>
          </a:p>
          <a:p>
            <a:r>
              <a:rPr lang="en-GB" dirty="0"/>
              <a:t>Monitor attendance</a:t>
            </a:r>
          </a:p>
          <a:p>
            <a:r>
              <a:rPr lang="en-GB" dirty="0"/>
              <a:t>Website : </a:t>
            </a:r>
            <a:r>
              <a:rPr lang="en-GB" dirty="0">
                <a:solidFill>
                  <a:schemeClr val="bg1"/>
                </a:solidFill>
                <a:hlinkClick r:id="rId4"/>
              </a:rPr>
              <a:t>www.waddesdonschool.com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89"/>
    </mc:Choice>
    <mc:Fallback xmlns="">
      <p:transition spd="slow" advTm="8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5959574" cy="1325563"/>
          </a:xfrm>
        </p:spPr>
        <p:txBody>
          <a:bodyPr>
            <a:normAutofit/>
          </a:bodyPr>
          <a:lstStyle/>
          <a:p>
            <a:r>
              <a:rPr lang="en-GB" dirty="0"/>
              <a:t>The importance of behaviour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008" y="2143424"/>
            <a:ext cx="7886700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Good behaviour correlates with good progress</a:t>
            </a:r>
          </a:p>
          <a:p>
            <a:endParaRPr lang="en-GB" dirty="0"/>
          </a:p>
          <a:p>
            <a:r>
              <a:rPr lang="en-GB" dirty="0"/>
              <a:t>Very high expectations (dignity and respect)</a:t>
            </a:r>
          </a:p>
          <a:p>
            <a:endParaRPr lang="en-GB" dirty="0"/>
          </a:p>
          <a:p>
            <a:r>
              <a:rPr lang="en-GB" dirty="0"/>
              <a:t>EVERY child behaves well, and EVERY teacher can teach</a:t>
            </a:r>
          </a:p>
          <a:p>
            <a:endParaRPr lang="en-GB" dirty="0"/>
          </a:p>
          <a:p>
            <a:r>
              <a:rPr lang="en-GB" dirty="0"/>
              <a:t>Behaviour outside lessons (including on bus)</a:t>
            </a:r>
          </a:p>
          <a:p>
            <a:endParaRPr lang="en-GB" dirty="0"/>
          </a:p>
          <a:p>
            <a:r>
              <a:rPr lang="en-GB" dirty="0"/>
              <a:t>A note about exclusions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32970"/>
            <a:ext cx="2143424" cy="214342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0855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00"/>
    </mc:Choice>
    <mc:Fallback xmlns="">
      <p:transition spd="slow" advTm="1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hESERASEBAUEhUSFRQSFhYQFRQUERUQFRAVFBUQFBQYHCYeFxkjGRUUHy8gJCcpLCwsFR4xNTAqNSYrLCkBCQoKDgwOGg8PFykcHRwpKSwpKSksLCwpLCkpNSksKSkuLCksKSkpKSkpKSwsKTUqKSkpKSwsKSkrLSkpKSkpLP/AABEIAK4BIgMBIgACEQEDEQH/xAAcAAEAAgIDAQAAAAAAAAAAAAAABAUDBwIGCAH/xABMEAACAQIDAgYLDAgGAwEAAAAAAQIDEQQSIQUxBkFRVGGRBxMUIlJxgZKy0dIIFhclMjVyc5OhwdMVNEKCsbPh8CMzRGKi4lNjwkP/xAAZAQEAAwEBAAAAAAAAAAAAAAAAAQIDBAX/xAAhEQEBAQACAgICAwAAAAAAAAAAAQIDESExBBITQRQiUf/aAAwDAQACEQMRAD8A3iAAAAAAAAAAAB0nstcLauz8A6uHsqk5xpxcldRvvlblsmB3YHlKl2UduT1hi6sluvGlTava9tIHP4Sdv84r/Yw/LA9VA8q/CVt/nNf7GH5Z9+Erb/Oa/wBjD8sD1SDyq+yZt/nNf7Gn+WPhM2/zmv8AY0/ywPVQPKvwmbf5zX+xh+WfPhL2/wA5r/Yw/LA9Vg8q/CXt7nNf7GH5Z8+Evb3Oa/2MPYA9Vg8qfCXt7nNf7GHsD4Stvc5r/Yw9gD1WDyp8JW3uc1/sYflhdknb3Oa/2MPywPVYPOeG4Z7YUVnxVZy3v/DglfkVobjL79drc5rfZx9gD0ODzt7/ALakGm8VU8U4QSf/ABN28C9tyxeCoV5q0pK0rbs0XZtdF0BeAAAAAAAAAAAAAAAAAAAAAAAAGq/dEfNtP6+PoyNqGqvdEfN1L6+PoyA0vwY2pXp03GlVlBZ3K0bWzOmouWq35dC+o7fxaWmImt70a3vfxHW+D9O9OX036KLqnA2zPCP2sobfxXOKm629buTcZJbbxWr7oqa79Vr9xXxiSKci08NZO0ulwkxisu6qll0r1E2lwgxj/wBTV6/6FdGimTsPh7GksJlKW3cXzmr539CVhduYvjxFTrI6w5nw1AjVjfOZ04YjbeLX+pqdf9CN+n8Zzmr1kzF4cirCiahcyuUNvYvnNTrMq23i+c1POOMcKSKOGS1KWxS48vj2vi+c1POI89t4vnNTr/oSalMi1IIdxa46jBV2vim1fEVHu4/LyEee1sQl/nz616jLURCrIpfLDUQdr7Rq1ZR7bUlPLe2bW13d28djd/YnfxZQ8dT+YzQ+0XrHxP8Aib37Er+K6HjqfzGZ1T07iACAAAAAAAAAAAAAAAAAAAAAADVXuifm6l9fH0ZG1TVPuifm6l9fH0ZAaa4LQvSl9N+jEv6dC5T8DoXpT+sfoxOzU6J38eO8RridsEcMYp0Wi3oQT0Znns263E643RONTUW0XGEd0R3grPcS8HT4jnubE/jS1AlYamfaOGuTcPhtSli8wg4umY40NS0xGDdzjHBN8Q7TcK9UbmbtVtXxFlTwBixWH/ZRFZ/XypaibZhqUi1eGIuKp6FU6VFayK6rIn4qJFp4Jye4d2+mcyodqPWPl/ib37ET+K6HjqemzSPCnC9rdFeEpvqcfWbs7D7+KqH0qn8xkVz8k61Y7qACFAAAAAAAAAAAAAAAAAAAAAANUe6K+b6P18fRkbXNUe6K+b6P1y9GQGsux7h82HqP/wBrX/CB2pYIqexPjaMcNVhUtd1m1fk7XBfgd6eCpSV4NeRnqcU/pF8dOtPCsnYSs1pJFhPZ9tzTIlWk1xF/rXfx9pFTCRmrreQnQyvURxLjuJNLFwqaS0ZXWHfOOanaw2WlItqOF1KjC0HFprVcp2bD007M5t56Zakz5Ye47mWGAS1LBUtEZe0qxg5ryxS1KNlu1e4hYijl0W97y8rYd6tat7ik2li6dFO7vN8XIWme18ya9K+vBRWpUYuuhica5vVijRW+T/vxE/irT+PaiU8K5PcWeH2akrvRdJyjiFHckulkbE7Thxty+5Gs4+kazjjjqfZHqR7ZhlHijU9KBtzsOP4qofSqemzSXDbHqrUotW72M1prvlHf1G7Oww/imh9Kp6bOXfuvJ5NfbdrvAAKKAAAAAAAAAAAAAAAAAAAAAAan90V830frl6MjbBqf3Rf6hQ+uXosDSfB/GZISX+6/3I7FhtvSjum14mdQ2ZHvX4/wRPTPR4eXrMlYa5Ziu60OFlXjkn4yfR4Vp/KRr6NTpJFOs+k6pyZrfj+dI79PbVCW/QxxxVNvvZnTYVXyMyTry8Xr5Rrcrtz8+WNk7P2hKNr7ny7rdDflLfZ3COGftbduNeo1dsnaM7qLndblr07kXk8Mpd/CqlOL3SdmmvKc9x/qk+Ve/PptX9IKUIyT47EhY6MVeclFLlNXV+G8aNOzs59DTWblR03avDCtWbvUduS+hjrGY0uuOzw2vwg7IEFeFDxZvUdKr7ZzNuUtWdI/SUuN7+kPHcrIm+vUdHHz4xPEdyW2orXk4+kxVuFVlodQeKupO+619em34keeKJvJTfzLfTsGJ4S1HuZWV9qzle8mVksQYp1WZ3VvuuDfJde0ivVu1dno7sKv4ow/0qnps8zQqbz0v2EX8T4f6VT02Ya9sL7d8ABUAAAAAAAAAAAAAAAAAAAAAA1N7ov9QofXL0WbZNTe6L/UKH1y9GQGjdjwTg7+F+CJ94reUOFqz+TG+t3pv0Wv3I+RxMk09JW4pap+NcaN88kk66c2/jzeu7V68XTXIcf0wl8lFCpnbOC/BKlWjnxVSpTjNf4fakm9E++mnF963bcWnNq+IT4+M+VXU2xJ7tDBPHyf7R2rZfAmhKX+O6qSSVo1KazSvrK7WitxEjB9jrCuVFVcXNRcZ9tcIxvnW7Jpor8tyJbpr4y6UsS+VmXu+Vlab6d+mu7p0O44Xse4aUYxeKqQl22pmlJRdN0kpOm4pRupNZL6tXv0GSl2PMJ3qniqt3VknOKjk7Spyy9445s7jk13Jt77FZy/qNLOp26PLGNu8tdbu/HrdrQw1MQ2+T8Du+J4AUFnyYmV0tFON9bK+sdHrfx6EDEcB0pNwrZoq1lKLU2mm27q6VrJcd7rS2pF1JeqS2x1aNR3Rw7ezvdTgPhG5qnUxFsryuTpq1TM7SknCN42S0WuoxfY6w+al2uvPJmXbczi5KF1dQtBJPXexddE126NGozLCu1/fFe9jvXwc4Z0cTKOIlGpDI6SnJPN31pRlaC4rvdxI61wh4NPDxVSMs8LpPwk2r3avu4r8ompTuqhzDZgdRf3/f8AdhKvpbpb6dbL8CftEeWRz1enUemewf8AM+G+lU/mM8vxkeoOwf8AM+G+lV/mMytS76ACAAAAAAAAAAAAAAAAAAAAAADXnZo4O1MZg406KTqRl2yMW0s2XRxTeidm7XNhlJwiWtP978APLj7HG0+Zz64e0H2Odp8zn1w9o9FZQ4kjzp8HW0+Zz64e0ZY8BdrLdh6y8U47vOPQmQZAPPfvF2tzet58faHvH2vzet569o9B5BkA8+w4D7Wv+r1vJNe0Z/eZtTmtfz4+2b6yn3KENB+8vanNa/nx9s+e8vanNa/nx9s3pUx8FUp0tW55tUu9jkSvnluTu0kt75LJtSnEDQHvL2pzav569s+e8vanNq/nr2zfziccgGgnwL2rzav569o4y4D7UejwtZrkcotekegMgyBLz37wdpczqdcPWPeBtLmdTrh6z0JkGUDz7HsebSeiwc9eV00utyPR/Yw2Q8Ls6jQk05U75rarPJKUrPjV2yIonYuDi/w5fTfoxIFqAAAAAAAAAAAAAAAAAAAAAAAAU3CBa0/3vwLkrds4WUlFxV8t7pb7Pj+4ChsLGbueXgy6mO55eDLqZKGCx8sSO55eDLqZ8eHl4MupgYLCxn7nl4MupnzueXgy6mBgymPEU24TUXZuMknyNp2ZkdeHhx85DumHhx85AaA4MbLxFDGU3WwlapKNdQyuE8vbMyzPPbLfpva2u7U9AOJ87pp/+SPnI+d0Q8OPnIA4jKc6clJ2i1J8kWm+pGXueXgy6mBHynzKSHh5eDLqY7nl4MupgYMoykjueXgS6mfO0S8F9TAwpF/we/y5fTfoxKdYafgS6mX+ycM4U7SVm23bk0S/AJTQAQAAAAAAAAAAAAAAAAAAAFVtLH4qE7UcJGtGyeZ1403e773K4vrLUj13/fWBC2XtLEVJuNbCqikrpqtGrd33WUVbxlqQ8JK8m+j8SYAAAAAADjUnZNviTfUrnIreEFa1CrGMrTnCUY9F1bMBq+rgMzbs9W31u5w/RnQzFV7pg7OV7GLu7EcqLKpP6N6GfVs3oZFeOxHKj53diOVAdp4G0VTxVPRrMpx/4t/xRsc09sKeKdejLNZQnGT6Undx8q08pt2hiFNXi/WuhkVMZAAQkI9L/MqLohLrUl/8kgj7qv0oehJ+39wEgAAAAAAAAAAAAAAAAAAAAAAAAj1ePyEgjVpq71XWB8wq1fiJREws05OzW78RtSrKNJ5XaTcYp8jlJRv94EsEOrmeVxk1Zt24paNKLfEr26iN3XPe/lNW7W7r5MlnnHjlo9NOTdcC1ufLlZHESu0m5XevhU8yWROHJa9/EFiHa2fvUr9svdPK7TTf7Lv/AAYFodexODxMqs24KcG+9yySll4lqkTu6Z8bytNxim2ozk9YtS49OK28d1ta6u+uR3U4wta6jvk838QKStsBy34afkqUvaMT4LLm9Tz6XtHYVXl8lTu9E5LVxnvs47orLbrPndLt8q0Um817xcXou/4ncDrdXg1CKvKhOK5ZVKKX3yIz2Zh1+y/taPtHaKmrjKcU5q0UpaarWeV/tK2q04jIq8raN3cb6K0oqT7xun0a38RI6xR7RDcuupS9onbO2rarFupShT1zZqkMz0dtE3x2Ow05Su73tpZ3vfTXTiKXBbZlCU1WlKSvZbtGm015fwIFx+ncNzil58fWP05hucUvPj6yto7XcqdRLtjleajKMG7Xu4Xt5OojY/hDemsk5Rno3ouTvl/fIBdvbmG5xS8+PrOEtoU6koKk87Uk7xTyqO6V5btz3eIiUtoTlho1E3mik5ab8ku/XlSfWSK+LkpUmpd5JuD5LyV4Sv5LfvAWZ9KyniZqrKLbs0pw8nezj5Hlf7xxwcqlTNCpJWhJxlZWnNb4tvck01uAsZYiCdnOKfS1c5pmGOBpJWVOCX0Y+o4PZlL9mCg+Wn3j642AlHzMuUg9tcJZZSlJb03a/i0WpnjiocoGdSXEfSDXcd6dulOzGAx+dyg9XGzutzT4n0gTgAAAAAAAAAAAAA4uByAHCMLEfaOElUjFRlZxkp+VbvvJYAqquz60oyi6itJNOzs7NWeqjocamzKzi4ucbNOOjs7NW35botwBVLA11/8ApHr/AOhwpbNrxjljONlfS997u98OkuABVdx4jw4/d7B97jxHhx+72C0AFX3HiPDj93sGOts2tKLi5xs9+tuO/FAuABVdx4jw49f/AEONPZ1eKSU1orau78rcC3AFRSwGIilFTjZaK8rvrcDCti1czneN3e95XTv0ZLF6AKens6vFycZRWa17PTTdp2vpMS2NVyuPeWd97V++bb17X0l6AKPCbIrU4uMHGzd7OV96Se+HQcq2za8o5W4W03Ss1Zpqz7XpuLoAU88BXcoyvC8b277lVmn3m71GfA4KpGpOc2u+io2i7p2bs/krlZYgAAAIuL2fCpZyTTW5xbUl5UQ5bMqL5M01/vjr1q38C2AFJPZtV8ceuXqJeysDKmpZmm5Nbr2suLUsAAAAAA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8" name="AutoShape 4" descr="data:image/jpeg;base64,/9j/4AAQSkZJRgABAQAAAQABAAD/2wCEAAkGBhESERASEBAUEhUSFRQSFhYQFRQUERUQFRAVFBUQFBQYHCYeFxkjGRUUHy8gJCcpLCwsFR4xNTAqNSYrLCkBCQoKDgwOGg8PFykcHRwpKSwpKSksLCwpLCkpNSksKSkuLCksKSkpKSkpKSwsKTUqKSkpKSwsKSkrLSkpKSkpLP/AABEIAK4BIgMBIgACEQEDEQH/xAAcAAEAAgIDAQAAAAAAAAAAAAAABAUDBwIGCAH/xABMEAACAQIDAgYLDAgGAwEAAAAAAQIDEQQSIQUxBkFRVGGRBxMUIlJxgZKy0dIIFhclMjVyc5OhwdMVNEKCsbPh8CMzRGKi4lNjwkP/xAAZAQEAAwEBAAAAAAAAAAAAAAAAAQIDBAX/xAAhEQEBAQACAgICAwAAAAAAAAAAAQIDESExBBITQRQiUf/aAAwDAQACEQMRAD8A3iAAAAAAAAAAAB0nstcLauz8A6uHsqk5xpxcldRvvlblsmB3YHlKl2UduT1hi6sluvGlTava9tIHP4Sdv84r/Yw/LA9VA8q/CVt/nNf7GH5Z9+Erb/Oa/wBjD8sD1SDyq+yZt/nNf7Gn+WPhM2/zmv8AY0/ywPVQPKvwmbf5zX+xh+WfPhL2/wA5r/Yw/LA9Vg8q/CXt7nNf7GH5Z8+Evb3Oa/2MPYA9Vg8qfCXt7nNf7GHsD4Stvc5r/Yw9gD1WDyp8JW3uc1/sYflhdknb3Oa/2MPywPVYPOeG4Z7YUVnxVZy3v/DglfkVobjL79drc5rfZx9gD0ODzt7/ALakGm8VU8U4QSf/ABN28C9tyxeCoV5q0pK0rbs0XZtdF0BeAAAAAAAAAAAAAAAAAAAAAAAAGq/dEfNtP6+PoyNqGqvdEfN1L6+PoyA0vwY2pXp03GlVlBZ3K0bWzOmouWq35dC+o7fxaWmImt70a3vfxHW+D9O9OX036KLqnA2zPCP2sobfxXOKm629buTcZJbbxWr7oqa79Vr9xXxiSKci08NZO0ulwkxisu6qll0r1E2lwgxj/wBTV6/6FdGimTsPh7GksJlKW3cXzmr539CVhduYvjxFTrI6w5nw1AjVjfOZ04YjbeLX+pqdf9CN+n8Zzmr1kzF4cirCiahcyuUNvYvnNTrMq23i+c1POOMcKSKOGS1KWxS48vj2vi+c1POI89t4vnNTr/oSalMi1IIdxa46jBV2vim1fEVHu4/LyEee1sQl/nz616jLURCrIpfLDUQdr7Rq1ZR7bUlPLe2bW13d28djd/YnfxZQ8dT+YzQ+0XrHxP8Aib37Er+K6HjqfzGZ1T07iACAAAAAAAAAAAAAAAAAAAAAADVXuifm6l9fH0ZG1TVPuifm6l9fH0ZAaa4LQvSl9N+jEv6dC5T8DoXpT+sfoxOzU6J38eO8RridsEcMYp0Wi3oQT0Znns263E643RONTUW0XGEd0R3grPcS8HT4jnubE/jS1AlYamfaOGuTcPhtSli8wg4umY40NS0xGDdzjHBN8Q7TcK9UbmbtVtXxFlTwBixWH/ZRFZ/XypaibZhqUi1eGIuKp6FU6VFayK6rIn4qJFp4Jye4d2+mcyodqPWPl/ib37ET+K6HjqemzSPCnC9rdFeEpvqcfWbs7D7+KqH0qn8xkVz8k61Y7qACFAAAAAAAAAAAAAAAAAAAAAANUe6K+b6P18fRkbXNUe6K+b6P1y9GQGsux7h82HqP/wBrX/CB2pYIqexPjaMcNVhUtd1m1fk7XBfgd6eCpSV4NeRnqcU/pF8dOtPCsnYSs1pJFhPZ9tzTIlWk1xF/rXfx9pFTCRmrreQnQyvURxLjuJNLFwqaS0ZXWHfOOanaw2WlItqOF1KjC0HFprVcp2bD007M5t56Zakz5Ye47mWGAS1LBUtEZe0qxg5ryxS1KNlu1e4hYijl0W97y8rYd6tat7ik2li6dFO7vN8XIWme18ya9K+vBRWpUYuuhica5vVijRW+T/vxE/irT+PaiU8K5PcWeH2akrvRdJyjiFHckulkbE7Thxty+5Gs4+kazjjjqfZHqR7ZhlHijU9KBtzsOP4qofSqemzSXDbHqrUotW72M1prvlHf1G7Oww/imh9Kp6bOXfuvJ5NfbdrvAAKKAAAAAAAAAAAAAAAAAAAAAAan90V830frl6MjbBqf3Rf6hQ+uXosDSfB/GZISX+6/3I7FhtvSjum14mdQ2ZHvX4/wRPTPR4eXrMlYa5Ziu60OFlXjkn4yfR4Vp/KRr6NTpJFOs+k6pyZrfj+dI79PbVCW/QxxxVNvvZnTYVXyMyTry8Xr5Rrcrtz8+WNk7P2hKNr7ny7rdDflLfZ3COGftbduNeo1dsnaM7qLndblr07kXk8Mpd/CqlOL3SdmmvKc9x/qk+Ve/PptX9IKUIyT47EhY6MVeclFLlNXV+G8aNOzs59DTWblR03avDCtWbvUduS+hjrGY0uuOzw2vwg7IEFeFDxZvUdKr7ZzNuUtWdI/SUuN7+kPHcrIm+vUdHHz4xPEdyW2orXk4+kxVuFVlodQeKupO+619em34keeKJvJTfzLfTsGJ4S1HuZWV9qzle8mVksQYp1WZ3VvuuDfJde0ivVu1dno7sKv4ow/0qnps8zQqbz0v2EX8T4f6VT02Ya9sL7d8ABUAAAAAAAAAAAAAAAAAAAAAA1N7ov9QofXL0WbZNTe6L/UKH1y9GQGjdjwTg7+F+CJ94reUOFqz+TG+t3pv0Wv3I+RxMk09JW4pap+NcaN88kk66c2/jzeu7V68XTXIcf0wl8lFCpnbOC/BKlWjnxVSpTjNf4fakm9E++mnF963bcWnNq+IT4+M+VXU2xJ7tDBPHyf7R2rZfAmhKX+O6qSSVo1KazSvrK7WitxEjB9jrCuVFVcXNRcZ9tcIxvnW7Jpor8tyJbpr4y6UsS+VmXu+Vlab6d+mu7p0O44Xse4aUYxeKqQl22pmlJRdN0kpOm4pRupNZL6tXv0GSl2PMJ3qniqt3VknOKjk7Spyy9445s7jk13Jt77FZy/qNLOp26PLGNu8tdbu/HrdrQw1MQ2+T8Du+J4AUFnyYmV0tFON9bK+sdHrfx6EDEcB0pNwrZoq1lKLU2mm27q6VrJcd7rS2pF1JeqS2x1aNR3Rw7ezvdTgPhG5qnUxFsryuTpq1TM7SknCN42S0WuoxfY6w+al2uvPJmXbczi5KF1dQtBJPXexddE126NGozLCu1/fFe9jvXwc4Z0cTKOIlGpDI6SnJPN31pRlaC4rvdxI61wh4NPDxVSMs8LpPwk2r3avu4r8ompTuqhzDZgdRf3/f8AdhKvpbpb6dbL8CftEeWRz1enUemewf8AM+G+lU/mM8vxkeoOwf8AM+G+lV/mMytS76ACAAAAAAAAAAAAAAAAAAAAAADXnZo4O1MZg406KTqRl2yMW0s2XRxTeidm7XNhlJwiWtP978APLj7HG0+Zz64e0H2Odp8zn1w9o9FZQ4kjzp8HW0+Zz64e0ZY8BdrLdh6y8U47vOPQmQZAPPfvF2tzet58faHvH2vzet569o9B5BkA8+w4D7Wv+r1vJNe0Z/eZtTmtfz4+2b6yn3KENB+8vanNa/nx9s+e8vanNa/nx9s3pUx8FUp0tW55tUu9jkSvnluTu0kt75LJtSnEDQHvL2pzav569s+e8vanNq/nr2zfziccgGgnwL2rzav569o4y4D7UejwtZrkcotekegMgyBLz37wdpczqdcPWPeBtLmdTrh6z0JkGUDz7HsebSeiwc9eV00utyPR/Yw2Q8Ls6jQk05U75rarPJKUrPjV2yIonYuDi/w5fTfoxIFqAAAAAAAAAAAAAAAAAAAAAAAAU3CBa0/3vwLkrds4WUlFxV8t7pb7Pj+4ChsLGbueXgy6mO55eDLqZKGCx8sSO55eDLqZ8eHl4MupgYLCxn7nl4MupnzueXgy6mBgymPEU24TUXZuMknyNp2ZkdeHhx85DumHhx85AaA4MbLxFDGU3WwlapKNdQyuE8vbMyzPPbLfpva2u7U9AOJ87pp/+SPnI+d0Q8OPnIA4jKc6clJ2i1J8kWm+pGXueXgy6mBHynzKSHh5eDLqY7nl4MupgYMoykjueXgS6mfO0S8F9TAwpF/we/y5fTfoxKdYafgS6mX+ycM4U7SVm23bk0S/AJTQAQAAAAAAAAAAAAAAAAAAAFVtLH4qE7UcJGtGyeZ1403e773K4vrLUj13/fWBC2XtLEVJuNbCqikrpqtGrd33WUVbxlqQ8JK8m+j8SYAAAAAADjUnZNviTfUrnIreEFa1CrGMrTnCUY9F1bMBq+rgMzbs9W31u5w/RnQzFV7pg7OV7GLu7EcqLKpP6N6GfVs3oZFeOxHKj53diOVAdp4G0VTxVPRrMpx/4t/xRsc09sKeKdejLNZQnGT6Undx8q08pt2hiFNXi/WuhkVMZAAQkI9L/MqLohLrUl/8kgj7qv0oehJ+39wEgAAAAAAAAAAAAAAAAAAAAAAAAj1ePyEgjVpq71XWB8wq1fiJREws05OzW78RtSrKNJ5XaTcYp8jlJRv94EsEOrmeVxk1Zt24paNKLfEr26iN3XPe/lNW7W7r5MlnnHjlo9NOTdcC1ufLlZHESu0m5XevhU8yWROHJa9/EFiHa2fvUr9svdPK7TTf7Lv/AAYFodexODxMqs24KcG+9yySll4lqkTu6Z8bytNxim2ozk9YtS49OK28d1ta6u+uR3U4wta6jvk838QKStsBy34afkqUvaMT4LLm9Tz6XtHYVXl8lTu9E5LVxnvs47orLbrPndLt8q0Um817xcXou/4ncDrdXg1CKvKhOK5ZVKKX3yIz2Zh1+y/taPtHaKmrjKcU5q0UpaarWeV/tK2q04jIq8raN3cb6K0oqT7xun0a38RI6xR7RDcuupS9onbO2rarFupShT1zZqkMz0dtE3x2Ow05Su73tpZ3vfTXTiKXBbZlCU1WlKSvZbtGm015fwIFx+ncNzil58fWP05hucUvPj6yto7XcqdRLtjleajKMG7Xu4Xt5OojY/hDemsk5Rno3ouTvl/fIBdvbmG5xS8+PrOEtoU6koKk87Uk7xTyqO6V5btz3eIiUtoTlho1E3mik5ab8ku/XlSfWSK+LkpUmpd5JuD5LyV4Sv5LfvAWZ9KyniZqrKLbs0pw8nezj5Hlf7xxwcqlTNCpJWhJxlZWnNb4tvck01uAsZYiCdnOKfS1c5pmGOBpJWVOCX0Y+o4PZlL9mCg+Wn3j642AlHzMuUg9tcJZZSlJb03a/i0WpnjiocoGdSXEfSDXcd6dulOzGAx+dyg9XGzutzT4n0gTgAAAAAAAAAAAAA4uByAHCMLEfaOElUjFRlZxkp+VbvvJYAqquz60oyi6itJNOzs7NWeqjocamzKzi4ucbNOOjs7NW35botwBVLA11/8ApHr/AOhwpbNrxjljONlfS997u98OkuABVdx4jw4/d7B97jxHhx+72C0AFX3HiPDj93sGOts2tKLi5xs9+tuO/FAuABVdx4jw49f/AEONPZ1eKSU1orau78rcC3AFRSwGIilFTjZaK8rvrcDCti1czneN3e95XTv0ZLF6AKens6vFycZRWa17PTTdp2vpMS2NVyuPeWd97V++bb17X0l6AKPCbIrU4uMHGzd7OV96Se+HQcq2za8o5W4W03Ss1Zpqz7XpuLoAU88BXcoyvC8b277lVmn3m71GfA4KpGpOc2u+io2i7p2bs/krlZYgAAAIuL2fCpZyTTW5xbUl5UQ5bMqL5M01/vjr1q38C2AFJPZtV8ceuXqJeysDKmpZmm5Nbr2suLUsAAAAAA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0" name="AutoShape 6" descr="data:image/jpeg;base64,/9j/4AAQSkZJRgABAQAAAQABAAD/2wCEAAkGBhESERASEBAUEhUSFRQSFhYQFRQUERUQFRAVFBUQFBQYHCYeFxkjGRUUHy8gJCcpLCwsFR4xNTAqNSYrLCkBCQoKDgwOGg8PFykcHRwpKSwpKSksLCwpLCkpNSksKSkuLCksKSkpKSkpKSwsKTUqKSkpKSwsKSkrLSkpKSkpLP/AABEIAK4BIgMBIgACEQEDEQH/xAAcAAEAAgIDAQAAAAAAAAAAAAAABAUDBwIGCAH/xABMEAACAQIDAgYLDAgGAwEAAAAAAQIDEQQSIQUxBkFRVGGRBxMUIlJxgZKy0dIIFhclMjVyc5OhwdMVNEKCsbPh8CMzRGKi4lNjwkP/xAAZAQEAAwEBAAAAAAAAAAAAAAAAAQIDBAX/xAAhEQEBAQACAgICAwAAAAAAAAAAAQIDESExBBITQRQiUf/aAAwDAQACEQMRAD8A3iAAAAAAAAAAAB0nstcLauz8A6uHsqk5xpxcldRvvlblsmB3YHlKl2UduT1hi6sluvGlTava9tIHP4Sdv84r/Yw/LA9VA8q/CVt/nNf7GH5Z9+Erb/Oa/wBjD8sD1SDyq+yZt/nNf7Gn+WPhM2/zmv8AY0/ywPVQPKvwmbf5zX+xh+WfPhL2/wA5r/Yw/LA9Vg8q/CXt7nNf7GH5Z8+Evb3Oa/2MPYA9Vg8qfCXt7nNf7GHsD4Stvc5r/Yw9gD1WDyp8JW3uc1/sYflhdknb3Oa/2MPywPVYPOeG4Z7YUVnxVZy3v/DglfkVobjL79drc5rfZx9gD0ODzt7/ALakGm8VU8U4QSf/ABN28C9tyxeCoV5q0pK0rbs0XZtdF0BeAAAAAAAAAAAAAAAAAAAAAAAAGq/dEfNtP6+PoyNqGqvdEfN1L6+PoyA0vwY2pXp03GlVlBZ3K0bWzOmouWq35dC+o7fxaWmImt70a3vfxHW+D9O9OX036KLqnA2zPCP2sobfxXOKm629buTcZJbbxWr7oqa79Vr9xXxiSKci08NZO0ulwkxisu6qll0r1E2lwgxj/wBTV6/6FdGimTsPh7GksJlKW3cXzmr539CVhduYvjxFTrI6w5nw1AjVjfOZ04YjbeLX+pqdf9CN+n8Zzmr1kzF4cirCiahcyuUNvYvnNTrMq23i+c1POOMcKSKOGS1KWxS48vj2vi+c1POI89t4vnNTr/oSalMi1IIdxa46jBV2vim1fEVHu4/LyEee1sQl/nz616jLURCrIpfLDUQdr7Rq1ZR7bUlPLe2bW13d28djd/YnfxZQ8dT+YzQ+0XrHxP8Aib37Er+K6HjqfzGZ1T07iACAAAAAAAAAAAAAAAAAAAAAADVXuifm6l9fH0ZG1TVPuifm6l9fH0ZAaa4LQvSl9N+jEv6dC5T8DoXpT+sfoxOzU6J38eO8RridsEcMYp0Wi3oQT0Znns263E643RONTUW0XGEd0R3grPcS8HT4jnubE/jS1AlYamfaOGuTcPhtSli8wg4umY40NS0xGDdzjHBN8Q7TcK9UbmbtVtXxFlTwBixWH/ZRFZ/XypaibZhqUi1eGIuKp6FU6VFayK6rIn4qJFp4Jye4d2+mcyodqPWPl/ib37ET+K6HjqemzSPCnC9rdFeEpvqcfWbs7D7+KqH0qn8xkVz8k61Y7qACFAAAAAAAAAAAAAAAAAAAAAANUe6K+b6P18fRkbXNUe6K+b6P1y9GQGsux7h82HqP/wBrX/CB2pYIqexPjaMcNVhUtd1m1fk7XBfgd6eCpSV4NeRnqcU/pF8dOtPCsnYSs1pJFhPZ9tzTIlWk1xF/rXfx9pFTCRmrreQnQyvURxLjuJNLFwqaS0ZXWHfOOanaw2WlItqOF1KjC0HFprVcp2bD007M5t56Zakz5Ye47mWGAS1LBUtEZe0qxg5ryxS1KNlu1e4hYijl0W97y8rYd6tat7ik2li6dFO7vN8XIWme18ya9K+vBRWpUYuuhica5vVijRW+T/vxE/irT+PaiU8K5PcWeH2akrvRdJyjiFHckulkbE7Thxty+5Gs4+kazjjjqfZHqR7ZhlHijU9KBtzsOP4qofSqemzSXDbHqrUotW72M1prvlHf1G7Oww/imh9Kp6bOXfuvJ5NfbdrvAAKKAAAAAAAAAAAAAAAAAAAAAAan90V830frl6MjbBqf3Rf6hQ+uXosDSfB/GZISX+6/3I7FhtvSjum14mdQ2ZHvX4/wRPTPR4eXrMlYa5Ziu60OFlXjkn4yfR4Vp/KRr6NTpJFOs+k6pyZrfj+dI79PbVCW/QxxxVNvvZnTYVXyMyTry8Xr5Rrcrtz8+WNk7P2hKNr7ny7rdDflLfZ3COGftbduNeo1dsnaM7qLndblr07kXk8Mpd/CqlOL3SdmmvKc9x/qk+Ve/PptX9IKUIyT47EhY6MVeclFLlNXV+G8aNOzs59DTWblR03avDCtWbvUduS+hjrGY0uuOzw2vwg7IEFeFDxZvUdKr7ZzNuUtWdI/SUuN7+kPHcrIm+vUdHHz4xPEdyW2orXk4+kxVuFVlodQeKupO+619em34keeKJvJTfzLfTsGJ4S1HuZWV9qzle8mVksQYp1WZ3VvuuDfJde0ivVu1dno7sKv4ow/0qnps8zQqbz0v2EX8T4f6VT02Ya9sL7d8ABUAAAAAAAAAAAAAAAAAAAAAA1N7ov9QofXL0WbZNTe6L/UKH1y9GQGjdjwTg7+F+CJ94reUOFqz+TG+t3pv0Wv3I+RxMk09JW4pap+NcaN88kk66c2/jzeu7V68XTXIcf0wl8lFCpnbOC/BKlWjnxVSpTjNf4fakm9E++mnF963bcWnNq+IT4+M+VXU2xJ7tDBPHyf7R2rZfAmhKX+O6qSSVo1KazSvrK7WitxEjB9jrCuVFVcXNRcZ9tcIxvnW7Jpor8tyJbpr4y6UsS+VmXu+Vlab6d+mu7p0O44Xse4aUYxeKqQl22pmlJRdN0kpOm4pRupNZL6tXv0GSl2PMJ3qniqt3VknOKjk7Spyy9445s7jk13Jt77FZy/qNLOp26PLGNu8tdbu/HrdrQw1MQ2+T8Du+J4AUFnyYmV0tFON9bK+sdHrfx6EDEcB0pNwrZoq1lKLU2mm27q6VrJcd7rS2pF1JeqS2x1aNR3Rw7ezvdTgPhG5qnUxFsryuTpq1TM7SknCN42S0WuoxfY6w+al2uvPJmXbczi5KF1dQtBJPXexddE126NGozLCu1/fFe9jvXwc4Z0cTKOIlGpDI6SnJPN31pRlaC4rvdxI61wh4NPDxVSMs8LpPwk2r3avu4r8ompTuqhzDZgdRf3/f8AdhKvpbpb6dbL8CftEeWRz1enUemewf8AM+G+lU/mM8vxkeoOwf8AM+G+lV/mMytS76ACAAAAAAAAAAAAAAAAAAAAAADXnZo4O1MZg406KTqRl2yMW0s2XRxTeidm7XNhlJwiWtP978APLj7HG0+Zz64e0H2Odp8zn1w9o9FZQ4kjzp8HW0+Zz64e0ZY8BdrLdh6y8U47vOPQmQZAPPfvF2tzet58faHvH2vzet569o9B5BkA8+w4D7Wv+r1vJNe0Z/eZtTmtfz4+2b6yn3KENB+8vanNa/nx9s+e8vanNa/nx9s3pUx8FUp0tW55tUu9jkSvnluTu0kt75LJtSnEDQHvL2pzav569s+e8vanNq/nr2zfziccgGgnwL2rzav569o4y4D7UejwtZrkcotekegMgyBLz37wdpczqdcPWPeBtLmdTrh6z0JkGUDz7HsebSeiwc9eV00utyPR/Yw2Q8Ls6jQk05U75rarPJKUrPjV2yIonYuDi/w5fTfoxIFqAAAAAAAAAAAAAAAAAAAAAAAAU3CBa0/3vwLkrds4WUlFxV8t7pb7Pj+4ChsLGbueXgy6mO55eDLqZKGCx8sSO55eDLqZ8eHl4MupgYLCxn7nl4MupnzueXgy6mBgymPEU24TUXZuMknyNp2ZkdeHhx85DumHhx85AaA4MbLxFDGU3WwlapKNdQyuE8vbMyzPPbLfpva2u7U9AOJ87pp/+SPnI+d0Q8OPnIA4jKc6clJ2i1J8kWm+pGXueXgy6mBHynzKSHh5eDLqY7nl4MupgYMoykjueXgS6mfO0S8F9TAwpF/we/y5fTfoxKdYafgS6mX+ycM4U7SVm23bk0S/AJTQAQAAAAAAAAAAAAAAAAAAAFVtLH4qE7UcJGtGyeZ1403e773K4vrLUj13/fWBC2XtLEVJuNbCqikrpqtGrd33WUVbxlqQ8JK8m+j8SYAAAAAADjUnZNviTfUrnIreEFa1CrGMrTnCUY9F1bMBq+rgMzbs9W31u5w/RnQzFV7pg7OV7GLu7EcqLKpP6N6GfVs3oZFeOxHKj53diOVAdp4G0VTxVPRrMpx/4t/xRsc09sKeKdejLNZQnGT6Undx8q08pt2hiFNXi/WuhkVMZAAQkI9L/MqLohLrUl/8kgj7qv0oehJ+39wEgAAAAAAAAAAAAAAAAAAAAAAAAj1ePyEgjVpq71XWB8wq1fiJREws05OzW78RtSrKNJ5XaTcYp8jlJRv94EsEOrmeVxk1Zt24paNKLfEr26iN3XPe/lNW7W7r5MlnnHjlo9NOTdcC1ufLlZHESu0m5XevhU8yWROHJa9/EFiHa2fvUr9svdPK7TTf7Lv/AAYFodexODxMqs24KcG+9yySll4lqkTu6Z8bytNxim2ozk9YtS49OK28d1ta6u+uR3U4wta6jvk838QKStsBy34afkqUvaMT4LLm9Tz6XtHYVXl8lTu9E5LVxnvs47orLbrPndLt8q0Um817xcXou/4ncDrdXg1CKvKhOK5ZVKKX3yIz2Zh1+y/taPtHaKmrjKcU5q0UpaarWeV/tK2q04jIq8raN3cb6K0oqT7xun0a38RI6xR7RDcuupS9onbO2rarFupShT1zZqkMz0dtE3x2Ow05Su73tpZ3vfTXTiKXBbZlCU1WlKSvZbtGm015fwIFx+ncNzil58fWP05hucUvPj6yto7XcqdRLtjleajKMG7Xu4Xt5OojY/hDemsk5Rno3ouTvl/fIBdvbmG5xS8+PrOEtoU6koKk87Uk7xTyqO6V5btz3eIiUtoTlho1E3mik5ab8ku/XlSfWSK+LkpUmpd5JuD5LyV4Sv5LfvAWZ9KyniZqrKLbs0pw8nezj5Hlf7xxwcqlTNCpJWhJxlZWnNb4tvck01uAsZYiCdnOKfS1c5pmGOBpJWVOCX0Y+o4PZlL9mCg+Wn3j642AlHzMuUg9tcJZZSlJb03a/i0WpnjiocoGdSXEfSDXcd6dulOzGAx+dyg9XGzutzT4n0gTgAAAAAAAAAAAAA4uByAHCMLEfaOElUjFRlZxkp+VbvvJYAqquz60oyi6itJNOzs7NWeqjocamzKzi4ucbNOOjs7NW35botwBVLA11/8ApHr/AOhwpbNrxjljONlfS997u98OkuABVdx4jw4/d7B97jxHhx+72C0AFX3HiPDj93sGOts2tKLi5xs9+tuO/FAuABVdx4jw49f/AEONPZ1eKSU1orau78rcC3AFRSwGIilFTjZaK8rvrcDCti1czneN3e95XTv0ZLF6AKens6vFycZRWa17PTTdp2vpMS2NVyuPeWd97V++bb17X0l6AKPCbIrU4uMHGzd7OV96Se+HQcq2za8o5W4W03Ss1Zpqz7XpuLoAU88BXcoyvC8b277lVmn3m71GfA4KpGpOc2u+io2i7p2bs/krlZYgAAAIuL2fCpZyTTW5xbUl5UQ5bMqL5M01/vjr1q38C2AFJPZtV8ceuXqJeysDKmpZmm5Nbr2suLUsAAAAAA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88070" y="0"/>
            <a:ext cx="8290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The Key Stage 3 </a:t>
            </a:r>
          </a:p>
          <a:p>
            <a:pPr algn="ctr"/>
            <a:r>
              <a:rPr lang="en-GB" sz="4800" dirty="0"/>
              <a:t>Mastery Curriculum</a:t>
            </a:r>
          </a:p>
          <a:p>
            <a:pPr algn="ctr"/>
            <a:endParaRPr lang="en-GB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586852" y="2058970"/>
            <a:ext cx="51307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Parent Booklet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Mastery Bands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Depth and not superficial breadth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Practice makes perfect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Preparing for KS4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Regular reporting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828685"/>
            <a:ext cx="2723222" cy="2723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561" y="1810318"/>
            <a:ext cx="2831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Surface</a:t>
            </a:r>
          </a:p>
          <a:p>
            <a:r>
              <a:rPr lang="en-GB" sz="2400" dirty="0">
                <a:solidFill>
                  <a:srgbClr val="00B0F0"/>
                </a:solidFill>
              </a:rPr>
              <a:t>Deepening</a:t>
            </a:r>
          </a:p>
          <a:p>
            <a:r>
              <a:rPr lang="en-GB" sz="2400" dirty="0">
                <a:solidFill>
                  <a:srgbClr val="00B0F0"/>
                </a:solidFill>
              </a:rPr>
              <a:t>In depth </a:t>
            </a:r>
          </a:p>
          <a:p>
            <a:r>
              <a:rPr lang="en-GB" sz="2400" dirty="0">
                <a:solidFill>
                  <a:srgbClr val="00B0F0"/>
                </a:solidFill>
              </a:rPr>
              <a:t>Profound 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2240" y="5190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00"/>
    </mc:Choice>
    <mc:Fallback xmlns="">
      <p:transition spd="slow" advTm="1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577" y="3877403"/>
            <a:ext cx="6187117" cy="292522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311" y="0"/>
            <a:ext cx="6192688" cy="387740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5020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00"/>
    </mc:Choice>
    <mc:Fallback xmlns="">
      <p:transition spd="slow" advTm="10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Internet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Talk to each other!</a:t>
            </a:r>
          </a:p>
          <a:p>
            <a:endParaRPr lang="en-GB" dirty="0"/>
          </a:p>
          <a:p>
            <a:r>
              <a:rPr lang="en-GB" dirty="0"/>
              <a:t>Privacy settings – “private”</a:t>
            </a:r>
          </a:p>
          <a:p>
            <a:endParaRPr lang="en-GB" dirty="0"/>
          </a:p>
          <a:p>
            <a:r>
              <a:rPr lang="en-GB" dirty="0"/>
              <a:t>Group environments online (live chat)</a:t>
            </a:r>
          </a:p>
          <a:p>
            <a:endParaRPr lang="en-GB" dirty="0"/>
          </a:p>
          <a:p>
            <a:r>
              <a:rPr lang="en-GB" dirty="0"/>
              <a:t>Photos</a:t>
            </a:r>
          </a:p>
          <a:p>
            <a:endParaRPr lang="en-GB" dirty="0"/>
          </a:p>
          <a:p>
            <a:r>
              <a:rPr lang="en-GB" dirty="0"/>
              <a:t>WhatsApp groups </a:t>
            </a:r>
          </a:p>
          <a:p>
            <a:endParaRPr lang="en-GB" dirty="0"/>
          </a:p>
        </p:txBody>
      </p:sp>
      <p:pic>
        <p:nvPicPr>
          <p:cNvPr id="3076" name="Picture 4" descr="Image result for online  safet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53471"/>
            <a:ext cx="4113039" cy="229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3398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00"/>
    </mc:Choice>
    <mc:Fallback xmlns="">
      <p:transition spd="slow" advTm="1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436" y="361064"/>
            <a:ext cx="5856619" cy="1143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The support you give at </a:t>
            </a:r>
            <a:r>
              <a:rPr lang="en-GB" sz="5300" b="1" dirty="0">
                <a:solidFill>
                  <a:srgbClr val="FF0000"/>
                </a:solidFill>
              </a:rPr>
              <a:t>home</a:t>
            </a:r>
            <a:r>
              <a:rPr lang="en-GB" sz="5300" b="1" dirty="0"/>
              <a:t> </a:t>
            </a:r>
            <a:r>
              <a:rPr lang="en-GB" b="1" dirty="0"/>
              <a:t>continues to be vital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69" y="1676488"/>
            <a:ext cx="7566012" cy="4209331"/>
          </a:xfrm>
        </p:spPr>
        <p:txBody>
          <a:bodyPr>
            <a:normAutofit/>
          </a:bodyPr>
          <a:lstStyle/>
          <a:p>
            <a:r>
              <a:rPr lang="en-GB" dirty="0"/>
              <a:t>Take an interest in your child’s learning:</a:t>
            </a:r>
          </a:p>
          <a:p>
            <a:pPr lvl="1"/>
            <a:r>
              <a:rPr lang="en-GB" dirty="0"/>
              <a:t>What did you learn today?</a:t>
            </a:r>
          </a:p>
          <a:p>
            <a:pPr lvl="1"/>
            <a:r>
              <a:rPr lang="en-GB" dirty="0"/>
              <a:t>What have you worked hard at today?</a:t>
            </a:r>
          </a:p>
          <a:p>
            <a:pPr lvl="1"/>
            <a:r>
              <a:rPr lang="en-GB" dirty="0"/>
              <a:t>What were today’s challenges?</a:t>
            </a:r>
          </a:p>
          <a:p>
            <a:pPr lvl="1"/>
            <a:r>
              <a:rPr lang="en-GB" dirty="0"/>
              <a:t>What did you do at break/lunch? </a:t>
            </a:r>
          </a:p>
          <a:p>
            <a:r>
              <a:rPr lang="en-GB" dirty="0"/>
              <a:t>Establish good homework habits and a space to study</a:t>
            </a:r>
          </a:p>
          <a:p>
            <a:r>
              <a:rPr lang="en-GB" dirty="0"/>
              <a:t>Encourage reading, spelling, times tables</a:t>
            </a:r>
          </a:p>
          <a:p>
            <a:r>
              <a:rPr lang="en-GB" dirty="0"/>
              <a:t>Praise effort and model it yourself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4212" y="5877272"/>
            <a:ext cx="70155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Home / school partnership</a:t>
            </a:r>
          </a:p>
        </p:txBody>
      </p:sp>
      <p:pic>
        <p:nvPicPr>
          <p:cNvPr id="2050" name="Picture 2" descr="Image result for 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056" y="188640"/>
            <a:ext cx="2762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5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64"/>
    </mc:Choice>
    <mc:Fallback xmlns="">
      <p:transition spd="slow" advTm="19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B2178E4-2F0C-4A34-8B52-79BAFAEA72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317</Words>
  <Application>Microsoft Macintosh PowerPoint</Application>
  <PresentationFormat>On-screen Show (4:3)</PresentationFormat>
  <Paragraphs>71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Year 7  Successful Learning Evening 2020</vt:lpstr>
      <vt:lpstr>The Waddesdon Way</vt:lpstr>
      <vt:lpstr>Head of Year Role</vt:lpstr>
      <vt:lpstr>Head of Year Role</vt:lpstr>
      <vt:lpstr>The importance of behaviour </vt:lpstr>
      <vt:lpstr>PowerPoint Presentation</vt:lpstr>
      <vt:lpstr>PowerPoint Presentation</vt:lpstr>
      <vt:lpstr>Internet safety</vt:lpstr>
      <vt:lpstr>The support you give at home continues to be vital</vt:lpstr>
      <vt:lpstr>Key Dates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7  Successful Learning Evening 2020</dc:title>
  <dc:creator/>
  <cp:keywords/>
  <cp:lastModifiedBy/>
  <cp:revision>8</cp:revision>
  <dcterms:created xsi:type="dcterms:W3CDTF">2016-09-04T10:43:58Z</dcterms:created>
  <dcterms:modified xsi:type="dcterms:W3CDTF">2020-09-09T11:01:00Z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TC101659619990</vt:lpwstr>
  </property>
</Properties>
</file>